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95" r:id="rId6"/>
    <p:sldId id="301" r:id="rId7"/>
    <p:sldId id="296" r:id="rId8"/>
    <p:sldId id="299" r:id="rId9"/>
    <p:sldId id="300" r:id="rId10"/>
    <p:sldId id="302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03" r:id="rId21"/>
    <p:sldId id="30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755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11114-EFB7-4D6F-9516-0A4B748DED8D}" v="193" dt="2024-02-02T10:15:40.730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3643" autoAdjust="0"/>
  </p:normalViewPr>
  <p:slideViewPr>
    <p:cSldViewPr snapToGrid="0">
      <p:cViewPr varScale="1">
        <p:scale>
          <a:sx n="75" d="100"/>
          <a:sy n="75" d="100"/>
        </p:scale>
        <p:origin x="90" y="40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817" y="1178136"/>
            <a:ext cx="2824877" cy="233935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1552" y="1351967"/>
            <a:ext cx="2537976" cy="225107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5400" y="1241186"/>
            <a:ext cx="2692461" cy="238349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8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and tab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3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00686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5488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988" y="3013436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1422" y="450489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662212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13721" y="3152853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45752" y="4666759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15269" y="4837455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81730" y="3304479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863817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9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703" r:id="rId4"/>
    <p:sldLayoutId id="2147483688" r:id="rId5"/>
    <p:sldLayoutId id="2147483694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702" r:id="rId12"/>
    <p:sldLayoutId id="2147483671" r:id="rId13"/>
    <p:sldLayoutId id="2147483700" r:id="rId14"/>
    <p:sldLayoutId id="2147483701" r:id="rId15"/>
    <p:sldLayoutId id="2147483692" r:id="rId16"/>
    <p:sldLayoutId id="2147483681" r:id="rId17"/>
    <p:sldLayoutId id="2147483674" r:id="rId18"/>
    <p:sldLayoutId id="2147483675" r:id="rId19"/>
    <p:sldLayoutId id="2147483696" r:id="rId20"/>
    <p:sldLayoutId id="2147483677" r:id="rId21"/>
    <p:sldLayoutId id="2147483678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1430" y="2032000"/>
            <a:ext cx="5215128" cy="2717800"/>
          </a:xfrm>
        </p:spPr>
        <p:txBody>
          <a:bodyPr/>
          <a:lstStyle/>
          <a:p>
            <a:br>
              <a:rPr lang="en-US" altLang="zh-TW" b="1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</a:br>
            <a:r>
              <a:rPr lang="en-US" altLang="zh-TW" dirty="0"/>
              <a:t>CHI 1719 </a:t>
            </a:r>
            <a:br>
              <a:rPr lang="en-US" altLang="zh-TW" dirty="0"/>
            </a:br>
            <a:r>
              <a:rPr lang="zh-TW" altLang="en-US" b="1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中國語文教學法（一）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b="1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中國語文教育學習領域國家安全教育課程框架</a:t>
            </a:r>
            <a:endParaRPr lang="en-US" b="1" dirty="0">
              <a:latin typeface="Microsoft JhengHei Light" panose="020B0604030504040204" pitchFamily="34" charset="-120"/>
              <a:ea typeface="Microsoft JhengHei Light" panose="020B0604030504040204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AFD98570-C4C6-8940-039F-02B8F181B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0" y="5346700"/>
            <a:ext cx="5215127" cy="636850"/>
          </a:xfrm>
        </p:spPr>
        <p:txBody>
          <a:bodyPr>
            <a:normAutofit/>
          </a:bodyPr>
          <a:lstStyle/>
          <a:p>
            <a:pPr algn="r"/>
            <a:r>
              <a:rPr lang="zh-TW" altLang="en-US" sz="2800" b="1" cap="all" spc="150" dirty="0">
                <a:latin typeface="Microsoft JhengHei Light" panose="020B0604030504040204" pitchFamily="34" charset="-120"/>
                <a:ea typeface="Microsoft JhengHei Light" panose="020B0604030504040204" pitchFamily="34" charset="-120"/>
                <a:cs typeface="+mj-cs"/>
              </a:rPr>
              <a:t>任教老師：黃奕</a:t>
            </a:r>
            <a:endParaRPr lang="zh-HK" altLang="en-US" sz="2800" b="1" cap="all" spc="150" dirty="0">
              <a:latin typeface="Microsoft JhengHei Light" panose="020B0604030504040204" pitchFamily="34" charset="-120"/>
              <a:ea typeface="Microsoft JhengHei Light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32" y="61785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語言文字的學習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20632" y="1842836"/>
            <a:ext cx="8598472" cy="45135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透過學習語言文字，理解其背後的文化特質，加強學生的文化認同感。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在中國語文科學習漢字時，可以透過漢字的構成認識中華文化的特點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某些部首反映了部分的古代生活⾯貌，如從「⾙」的字顯⽰了中國先⺠以⾙殼作為貨幣的經濟形態；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很多部首與自然界的事物有關，如山、 水、日、月等顯示了中華⺠族早期農耕生活與大自然的緊密關係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48069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品德情意學習範疇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936" y="1742252"/>
            <a:ext cx="8752332" cy="4468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透過能表現傳統美德的學習材料，培養學生的品德情操，加強對國家、⺠族的責任感。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例如在學習與「尊重別人」有關的課題時，可以透過學習成語或經典名句，像「推己及人」、「己所不欲，勿施於人」等，讓學生在閱讀、討論、分享等活動中，明白中華傳統文化重視的觀念和精神。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1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792" y="2571234"/>
            <a:ext cx="4912179" cy="171553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二</a:t>
            </a:r>
            <a:r>
              <a:rPr lang="zh-TW" alt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、學習重點</a:t>
            </a: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－中學</a:t>
            </a:r>
            <a:endParaRPr lang="zh-TW" altLang="en-US" sz="36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F23BB7E-F821-CFC2-1B83-91C6F85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48069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中華文化學習範疇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CF62F75-EF22-946B-3F38-1FE4AB6061B7}"/>
              </a:ext>
            </a:extLst>
          </p:cNvPr>
          <p:cNvSpPr txBox="1">
            <a:spLocks/>
          </p:cNvSpPr>
          <p:nvPr/>
        </p:nvSpPr>
        <p:spPr>
          <a:xfrm>
            <a:off x="2666936" y="2025716"/>
            <a:ext cx="8752332" cy="3614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2400" noProof="1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透過學習材料，從物質、制度、精神三方面了解中華文化的內容。</a:t>
            </a:r>
            <a:endParaRPr lang="en-US" altLang="zh-TW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例如學校設置有關「孝」的單元，閱讀古今與「孝」 這⼀主題相關的材料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讓學生對於中國傳統的孝道觀念作感性的體認和知性的認識，探討其文化意義和人文精神，並鼓勵他們在生活中實踐出來。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922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F23BB7E-F821-CFC2-1B83-91C6F85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48069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文學學習範疇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CF62F75-EF22-946B-3F38-1FE4AB6061B7}"/>
              </a:ext>
            </a:extLst>
          </p:cNvPr>
          <p:cNvSpPr txBox="1">
            <a:spLocks/>
          </p:cNvSpPr>
          <p:nvPr/>
        </p:nvSpPr>
        <p:spPr>
          <a:xfrm>
            <a:off x="2666936" y="2025716"/>
            <a:ext cx="8752332" cy="4330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透過感受、欣賞中國古今名家名作，學習中華文化，提升文化素養。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中華文化源遠流⻑，文學作品非常豐富，作品中的文化內涵，例如儒家的入世思想、道家順應自然的主張、中國傳統的倫理道德觀念等。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在中國語文科和中國文學科，透過閱讀文學作品，豐富學生的文化知識，提升文化素養，培養維護文化安全的意識。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738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F23BB7E-F821-CFC2-1B83-91C6F85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48069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語言文字的學習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CF62F75-EF22-946B-3F38-1FE4AB6061B7}"/>
              </a:ext>
            </a:extLst>
          </p:cNvPr>
          <p:cNvSpPr txBox="1">
            <a:spLocks/>
          </p:cNvSpPr>
          <p:nvPr/>
        </p:nvSpPr>
        <p:spPr>
          <a:xfrm>
            <a:off x="2666936" y="2025716"/>
            <a:ext cx="8752332" cy="3614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透過不同形式的作品，學習詞匯、表達方式等，了解中華文化的特點。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例如朗讀不同的作品，口誦心惟，感受作品的音韻和節奏，了解中文的特點，增進對國家語言文化的認識。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例如透過閱讀介紹漢字的作品，認識漢字的特點，了解其背後的文化意義。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44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DF23BB7E-F821-CFC2-1B83-91C6F85F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480697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品德情意學習範疇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DCF62F75-EF22-946B-3F38-1FE4AB6061B7}"/>
              </a:ext>
            </a:extLst>
          </p:cNvPr>
          <p:cNvSpPr txBox="1">
            <a:spLocks/>
          </p:cNvSpPr>
          <p:nvPr/>
        </p:nvSpPr>
        <p:spPr>
          <a:xfrm>
            <a:off x="2565400" y="2025716"/>
            <a:ext cx="8853868" cy="4330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透過「個人」、「親屬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師友」、「團體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世界」三個層面學習中華文化中的人倫關係、社會規範、家國觀念等。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古典詩詞中蘊含豐富的品德情意元素，反映中華文化精神。在中國語文科、中國文學科或普通話科的教學中，均可引導學生閱讀古典詩詞體會親親、仁⺠、愛物等文化精神。（例如：王維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九月九日憶山東兄弟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、杜甫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、李白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望廬山瀑布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），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248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2710" y="2571235"/>
            <a:ext cx="5097018" cy="171553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三、建議的學與教活動 </a:t>
            </a:r>
          </a:p>
        </p:txBody>
      </p:sp>
    </p:spTree>
    <p:extLst>
      <p:ext uri="{BB962C8B-B14F-4D97-AF65-F5344CB8AC3E}">
        <p14:creationId xmlns:p14="http://schemas.microsoft.com/office/powerpoint/2010/main" val="56314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6" y="-88894"/>
            <a:ext cx="5683244" cy="137159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建議的學與教活動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舉隅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599593"/>
            <a:ext cx="2745450" cy="5143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經典範文閱讀 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682" y="3067070"/>
            <a:ext cx="2141764" cy="514350"/>
          </a:xfrm>
        </p:spPr>
        <p:txBody>
          <a:bodyPr/>
          <a:lstStyle/>
          <a:p>
            <a:r>
              <a:rPr lang="zh-HK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廣泛閱讀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9900" y="4515477"/>
            <a:ext cx="2504682" cy="514350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文化專題探討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9593" y="1488621"/>
            <a:ext cx="6351281" cy="10108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學生透過閱讀、瀏覽經典範文相關網頁和短片、匯報、分享、評述、寫作等學習活動，積累文化知識，認識中華文化特質。</a:t>
            </a:r>
            <a:endParaRPr lang="en-US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01021" y="2928457"/>
            <a:ext cx="6006291" cy="1010842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中國語文課程建議的參考書籍目錄，其中包括文化類的書籍。通過廣泛閱讀，讓學生對中華文化有更全面的認識。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75204" y="4353300"/>
            <a:ext cx="5816381" cy="1589048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小學：設置學習單元（如飲食、節日），透過閱讀、討論等學習活動， 讓學生認識中華文化的特質。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中學：設置專題研習，讓學生閱讀與文化相關的作品，探討其中蘊含的文化內涵及人文精神，認識中華文化。 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2EF20FED-33D2-FC8A-4529-5AD5E874A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1988" y="953957"/>
            <a:ext cx="50048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Graphic 61">
            <a:extLst>
              <a:ext uri="{FF2B5EF4-FFF2-40B4-BE49-F238E27FC236}">
                <a16:creationId xmlns:a16="http://schemas.microsoft.com/office/drawing/2014/main" id="{E7F985C2-C18C-F448-E8E9-721588045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622" y="439607"/>
            <a:ext cx="529190" cy="514350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F757B0-401E-C3AE-CFBB-79C5DF636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548872"/>
            <a:ext cx="2607582" cy="514350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內地交流活動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BC62EF9-3C15-6DC7-ACCB-9A6038465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812" y="3026885"/>
            <a:ext cx="2507812" cy="514350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跨科協作活動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A0FE15-8D41-5385-83BA-8279D3942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1348" y="4504898"/>
            <a:ext cx="2507811" cy="514350"/>
          </a:xfrm>
        </p:spPr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各類語文活動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AFA082C-AE7B-6F73-3D44-77F96803A2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385058"/>
            <a:ext cx="5812313" cy="1010842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例如舉辦文學文化之旅，到內地參觀、考察，結合相關作品的閱讀，感受作者的思想感情，體會作品的文化內涵。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A35D258B-CC66-952D-C068-1B42D4359A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0221" y="2944978"/>
            <a:ext cx="5812313" cy="1010842"/>
          </a:xfrm>
        </p:spPr>
        <p:txBody>
          <a:bodyPr>
            <a:norm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各項活動均可考慮跨科協作，例如與視藝科、歷史科合作，帶學生參觀美術館、博物館等。 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ED6076AA-ED08-CE2A-312E-4345FF2510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1995" y="4504898"/>
            <a:ext cx="5539095" cy="1010842"/>
          </a:xfrm>
        </p:spPr>
        <p:txBody>
          <a:bodyPr>
            <a:noAutofit/>
          </a:bodyPr>
          <a:lstStyle/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增加學生在語文、歷史、文化學習的經驗，有助提升學習興趣，增進對中華文化的深入了解，例如讓學生參加「詩情畫意」古詩書籤設計比賽、經典名句學習活動和比賽、普通話講故事比賽等。</a:t>
            </a:r>
            <a:endParaRPr lang="zh-HK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C175A89-39A4-BEFD-864B-E2763933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5C8C51-1322-D1BB-F221-48DBA5D5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7" y="0"/>
            <a:ext cx="5812312" cy="1059627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建議的學與教活動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舉隅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81926BEA-2271-E3C6-317C-ECD347212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71988" y="953957"/>
            <a:ext cx="50048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Graphic 61">
            <a:extLst>
              <a:ext uri="{FF2B5EF4-FFF2-40B4-BE49-F238E27FC236}">
                <a16:creationId xmlns:a16="http://schemas.microsoft.com/office/drawing/2014/main" id="{B263007B-1093-A67D-CCCD-06E1154A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622" y="439607"/>
            <a:ext cx="529190" cy="514350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8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目錄</a:t>
            </a:r>
            <a:endParaRPr lang="en-US" sz="4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2447CC9F-11A5-85C4-6C83-3B4878D49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0169" y="2424036"/>
            <a:ext cx="5431971" cy="33641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整體教學重點</a:t>
            </a:r>
          </a:p>
          <a:p>
            <a:pPr marL="342900" indent="-3429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學習重點</a:t>
            </a:r>
          </a:p>
          <a:p>
            <a:pPr marL="342900" indent="-3429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建議的學與教活動 </a:t>
            </a:r>
            <a:r>
              <a:rPr lang="en-US" altLang="zh-TW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舉隅</a:t>
            </a:r>
            <a:r>
              <a:rPr lang="en-US" altLang="zh-TW" sz="28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</a:p>
        </p:txBody>
      </p: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3C714E0D-A388-656E-6A4A-EA173939B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20169" y="3198735"/>
            <a:ext cx="305371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B99323D8-89E5-77B4-13C6-6AE339D55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20169" y="4176635"/>
            <a:ext cx="3762547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C0C10C54-D08B-8DF5-4B0D-C9C3AF742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20169" y="5190194"/>
            <a:ext cx="4581255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06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一、整體教學重點</a:t>
            </a:r>
          </a:p>
        </p:txBody>
      </p:sp>
    </p:spTree>
    <p:extLst>
      <p:ext uri="{BB962C8B-B14F-4D97-AF65-F5344CB8AC3E}">
        <p14:creationId xmlns:p14="http://schemas.microsoft.com/office/powerpoint/2010/main" val="152489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4" y="251070"/>
            <a:ext cx="7239181" cy="82391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整體教學重點 </a:t>
            </a:r>
            <a:r>
              <a:rPr lang="en-US" altLang="zh-TW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中國語文教育學習領域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1455DF-5CEC-44A2-A92D-8E901D1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6112" y="2113850"/>
            <a:ext cx="1802058" cy="823912"/>
          </a:xfrm>
        </p:spPr>
        <p:txBody>
          <a:bodyPr/>
          <a:lstStyle/>
          <a:p>
            <a:r>
              <a:rPr lang="zh-HK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中國語文科</a:t>
            </a:r>
            <a:endParaRPr lang="en-US" altLang="zh-HK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中一至中六</a:t>
            </a:r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endParaRPr lang="en-US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91D6145-F7F7-43DE-A16B-BF4F9607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2192" y="4061523"/>
            <a:ext cx="10427616" cy="2388900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中國語文教育學習領域包含以上三個科目</a:t>
            </a:r>
            <a:endParaRPr lang="en-US" altLang="zh-TW" sz="2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中華文化是本學習領域的重要構成部分，各科課程均蘊含豐富的文化元素</a:t>
            </a:r>
            <a:endParaRPr lang="en-US" altLang="zh-TW" sz="2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教師可因應文化範疇的學習目標和內容，協助學⽣認識、繼承和弘揚中華⺠族優秀傳統文化</a:t>
            </a:r>
            <a:endParaRPr lang="en-US" sz="22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2F21-4E3C-469E-B11C-9214231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4E057D5-01FA-92E3-FEF0-AE1DB2EB701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166213" y="2113849"/>
            <a:ext cx="1702260" cy="823913"/>
          </a:xfrm>
        </p:spPr>
        <p:txBody>
          <a:bodyPr/>
          <a:lstStyle/>
          <a:p>
            <a:r>
              <a:rPr lang="zh-TW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普通話</a:t>
            </a:r>
            <a:r>
              <a:rPr lang="zh-HK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科</a:t>
            </a:r>
            <a:endParaRPr lang="en-US" altLang="zh-HK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中一至中三</a:t>
            </a:r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8D4BE8A-1FE9-0999-0536-2B42090A487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590936" y="2113849"/>
            <a:ext cx="1702260" cy="823913"/>
          </a:xfrm>
        </p:spPr>
        <p:txBody>
          <a:bodyPr/>
          <a:lstStyle/>
          <a:p>
            <a:r>
              <a:rPr lang="zh-HK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中國</a:t>
            </a:r>
            <a:r>
              <a:rPr lang="zh-TW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文學</a:t>
            </a:r>
            <a:r>
              <a:rPr lang="zh-HK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科</a:t>
            </a:r>
            <a:endParaRPr lang="en-US" altLang="zh-HK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(</a:t>
            </a:r>
            <a:r>
              <a:rPr lang="zh-TW" altLang="en-US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中四至中六</a:t>
            </a:r>
            <a:r>
              <a:rPr lang="en-US" altLang="zh-TW" sz="20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)</a:t>
            </a:r>
            <a:endParaRPr lang="en-US" sz="20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81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8B044-C125-4F21-B6E1-ECBEB976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8F823A-E7BB-4668-930B-C119B7771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78143" y="0"/>
            <a:ext cx="2013857" cy="141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73C4F3-0B20-4720-9910-82CE4DCE4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52114" y="0"/>
            <a:ext cx="3439886" cy="5769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43">
            <a:extLst>
              <a:ext uri="{FF2B5EF4-FFF2-40B4-BE49-F238E27FC236}">
                <a16:creationId xmlns:a16="http://schemas.microsoft.com/office/drawing/2014/main" id="{702448DA-ADE8-E9F4-4809-34C31570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775" y="861932"/>
            <a:ext cx="6069689" cy="68797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整體教學重點 </a:t>
            </a:r>
            <a:r>
              <a:rPr lang="en-US" altLang="zh-TW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-</a:t>
            </a: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學習內容</a:t>
            </a:r>
            <a:endParaRPr lang="zh-HK" alt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5A2EEBD7-6E53-C2E5-F02C-0DFBEA166AA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78038710"/>
              </p:ext>
            </p:extLst>
          </p:nvPr>
        </p:nvGraphicFramePr>
        <p:xfrm>
          <a:off x="814775" y="1897030"/>
          <a:ext cx="5016807" cy="361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269">
                  <a:extLst>
                    <a:ext uri="{9D8B030D-6E8A-4147-A177-3AD203B41FA5}">
                      <a16:colId xmlns:a16="http://schemas.microsoft.com/office/drawing/2014/main" val="2987712514"/>
                    </a:ext>
                  </a:extLst>
                </a:gridCol>
                <a:gridCol w="1672269">
                  <a:extLst>
                    <a:ext uri="{9D8B030D-6E8A-4147-A177-3AD203B41FA5}">
                      <a16:colId xmlns:a16="http://schemas.microsoft.com/office/drawing/2014/main" val="1068233346"/>
                    </a:ext>
                  </a:extLst>
                </a:gridCol>
                <a:gridCol w="1672269">
                  <a:extLst>
                    <a:ext uri="{9D8B030D-6E8A-4147-A177-3AD203B41FA5}">
                      <a16:colId xmlns:a16="http://schemas.microsoft.com/office/drawing/2014/main" val="30191304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0" cap="all" spc="1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cap="all" spc="1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cap="all" spc="15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65677"/>
                  </a:ext>
                </a:extLst>
              </a:tr>
              <a:tr h="108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閱讀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寫作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聆聽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60975"/>
                  </a:ext>
                </a:extLst>
              </a:tr>
              <a:tr h="108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說話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文學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中華文化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21222"/>
                  </a:ext>
                </a:extLst>
              </a:tr>
              <a:tr h="10844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品德情意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思維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語文自學</a:t>
                      </a:r>
                      <a:endParaRPr lang="ru-RU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 marL="95186" marR="95186" marT="47593" marB="475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3171"/>
                  </a:ext>
                </a:extLst>
              </a:tr>
            </a:tbl>
          </a:graphicData>
        </a:graphic>
      </p:graphicFrame>
      <p:sp>
        <p:nvSpPr>
          <p:cNvPr id="20" name="文字方塊 19">
            <a:extLst>
              <a:ext uri="{FF2B5EF4-FFF2-40B4-BE49-F238E27FC236}">
                <a16:creationId xmlns:a16="http://schemas.microsoft.com/office/drawing/2014/main" id="{75A2B6F1-8F8B-C55E-4143-B11767EBBB72}"/>
              </a:ext>
            </a:extLst>
          </p:cNvPr>
          <p:cNvSpPr txBox="1"/>
          <p:nvPr/>
        </p:nvSpPr>
        <p:spPr>
          <a:xfrm>
            <a:off x="6498069" y="1790728"/>
            <a:ext cx="5196583" cy="1686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中國語文教育學習領域的學習內容包括以上九個學習範疇的知識、能力、興趣、態度和習慣。</a:t>
            </a:r>
            <a:endParaRPr lang="zh-HK" alt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121916D-DC38-0A5F-640E-69135221FF28}"/>
              </a:ext>
            </a:extLst>
          </p:cNvPr>
          <p:cNvSpPr txBox="1"/>
          <p:nvPr/>
        </p:nvSpPr>
        <p:spPr>
          <a:xfrm>
            <a:off x="6500527" y="3639180"/>
            <a:ext cx="5466735" cy="1931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各範疇的學習均須配合以下兩個課程宗旨：</a:t>
            </a:r>
            <a:endParaRPr lang="en-US" altLang="zh-TW" sz="21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培養品德，加強對社群的責任感</a:t>
            </a:r>
            <a:endParaRPr lang="en-US" altLang="zh-TW" sz="21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21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體認中華文化，培養對國家、⺠族的感情</a:t>
            </a:r>
            <a:endParaRPr lang="zh-HK" altLang="en-US" sz="21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7FB4A519-FEC3-D510-2B92-B0CDECB4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62486" y="2078458"/>
            <a:ext cx="4678" cy="337681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4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42" y="2070996"/>
            <a:ext cx="6408657" cy="3720204"/>
          </a:xfrm>
        </p:spPr>
        <p:txBody>
          <a:bodyPr>
            <a:no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透過</a:t>
            </a:r>
            <a:r>
              <a:rPr lang="zh-TW" altLang="en-US" sz="2400" b="1" u="sng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廣泛閱讀</a:t>
            </a: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和</a:t>
            </a:r>
            <a:r>
              <a:rPr lang="zh-TW" altLang="en-US" sz="2400" b="1" u="sng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參與各類語文活動</a:t>
            </a: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，學生可以積累文化知識，認識中華文化的博大精深。</a:t>
            </a:r>
            <a:endParaRPr lang="en-US" altLang="zh-TW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TW" sz="5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學生可藉此深入了解優秀的中華傳統文化，建立文化自信，培養對國家文化的保護意識和能力。 </a:t>
            </a:r>
            <a:endParaRPr lang="en-US" sz="24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標題 43">
            <a:extLst>
              <a:ext uri="{FF2B5EF4-FFF2-40B4-BE49-F238E27FC236}">
                <a16:creationId xmlns:a16="http://schemas.microsoft.com/office/drawing/2014/main" id="{701D7C64-2721-8A38-320C-05E3DB703CB5}"/>
              </a:ext>
            </a:extLst>
          </p:cNvPr>
          <p:cNvSpPr txBox="1">
            <a:spLocks/>
          </p:cNvSpPr>
          <p:nvPr/>
        </p:nvSpPr>
        <p:spPr>
          <a:xfrm>
            <a:off x="814775" y="861932"/>
            <a:ext cx="6069689" cy="687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整體教學重點</a:t>
            </a:r>
            <a:endParaRPr lang="zh-HK" altLang="en-US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689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792" y="2571234"/>
            <a:ext cx="4912179" cy="1715531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二</a:t>
            </a:r>
            <a:r>
              <a:rPr lang="zh-TW" altLang="en-US" sz="3600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、學習重點</a:t>
            </a:r>
            <a:r>
              <a:rPr lang="zh-TW" altLang="en-US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－小學</a:t>
            </a:r>
            <a:endParaRPr lang="zh-TW" altLang="en-US" sz="3600" dirty="0"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46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56" y="581281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中華文化學習範疇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84056" y="1842836"/>
            <a:ext cx="8752332" cy="451351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noProof="1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透過學習豐富的中華文化項目，認識、認同國家的文化，建立文化自信。</a:t>
            </a:r>
            <a:endParaRPr lang="en-US" altLang="zh-TW" sz="28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例如透過傳統節日、習俗、禮儀、人物故事等題材，了解並體會中國傳統風俗習慣和生活智慧，從小認識中華文化。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透過學習名人傳記，像孔子、岳飛、詹天佑等，認識中國名人的成就及貢獻，從他們的事蹟中學習堅 毅不屈的精神及發奮上進的人生態度；培養學生的家國情懷，加強國⺠⾝份認同。</a:t>
            </a:r>
            <a:endParaRPr lang="en-US" sz="28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6" y="590425"/>
            <a:ext cx="8421688" cy="1325563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文學學習範疇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6936" y="1851980"/>
            <a:ext cx="8940864" cy="450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TW" altLang="en-US" sz="2400" noProof="1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透過閱讀文學作品，豐富學生的文化知識、積累文化素養，承傳中華文化的優良傳統，培養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維護文化安全的能力。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例如學校設置古詩文單元，透過閱讀唐詩以認識中國詩歌的特點；閱讀古文以欣賞文言文的簡潔和精煉；透過朗讀及朗誦，則能體會古典詩文的情意。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學習詩文既可培養品德情意，亦可增進對中華文化的認識、認同和珍視。</a:t>
            </a:r>
            <a:endParaRPr lang="en-US" sz="2400" noProof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0816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56180624 Minimalist light sales pitch_Win32_v3" id="{6E94D4DF-24E6-4758-8701-2C20AC2BF2DD}" vid="{D9C778EE-A573-4D68-89BA-A3DB5F810E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1308</Words>
  <Application>Microsoft Office PowerPoint</Application>
  <PresentationFormat>寬螢幕</PresentationFormat>
  <Paragraphs>100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Microsoft JhengHei Light</vt:lpstr>
      <vt:lpstr>微軟正黑體</vt:lpstr>
      <vt:lpstr>Arial</vt:lpstr>
      <vt:lpstr>Calibri</vt:lpstr>
      <vt:lpstr>Tenorite</vt:lpstr>
      <vt:lpstr>Wingdings</vt:lpstr>
      <vt:lpstr>Monoline</vt:lpstr>
      <vt:lpstr> CHI 1719  中國語文教學法（一）   中國語文教育學習領域國家安全教育課程框架</vt:lpstr>
      <vt:lpstr>目錄</vt:lpstr>
      <vt:lpstr>一、整體教學重點</vt:lpstr>
      <vt:lpstr>整體教學重點 - 中國語文教育學習領域</vt:lpstr>
      <vt:lpstr>整體教學重點 - 學習內容</vt:lpstr>
      <vt:lpstr>PowerPoint 簡報</vt:lpstr>
      <vt:lpstr>二、學習重點－小學</vt:lpstr>
      <vt:lpstr>中華文化學習範疇</vt:lpstr>
      <vt:lpstr>文學學習範疇</vt:lpstr>
      <vt:lpstr>語言文字的學習</vt:lpstr>
      <vt:lpstr>品德情意學習範疇</vt:lpstr>
      <vt:lpstr>二、學習重點－中學</vt:lpstr>
      <vt:lpstr>中華文化學習範疇</vt:lpstr>
      <vt:lpstr>文學學習範疇</vt:lpstr>
      <vt:lpstr>語言文字的學習</vt:lpstr>
      <vt:lpstr>品德情意學習範疇</vt:lpstr>
      <vt:lpstr>三、建議的學與教活動 </vt:lpstr>
      <vt:lpstr>建議的學與教活動 (舉隅)</vt:lpstr>
      <vt:lpstr>建議的學與教活動 (舉隅)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2023-07-24T01:11:48Z</dcterms:created>
  <dcterms:modified xsi:type="dcterms:W3CDTF">2024-02-02T10:18:03Z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